
<file path=[Content_Types].xml><?xml version="1.0" encoding="utf-8"?>
<Types xmlns="http://schemas.openxmlformats.org/package/2006/content-types">
  <Default Extension="png" ContentType="image/png"/>
  <Default Extension="mp3" ContentType="audio/mpeg"/>
  <Default Extension="m4a" ContentType="audio/mp4"/>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72" r:id="rId2"/>
  </p:sldMasterIdLst>
  <p:notesMasterIdLst>
    <p:notesMasterId r:id="rId13"/>
  </p:notesMasterIdLst>
  <p:handoutMasterIdLst>
    <p:handoutMasterId r:id="rId14"/>
  </p:handoutMasterIdLst>
  <p:sldIdLst>
    <p:sldId id="256" r:id="rId3"/>
    <p:sldId id="257" r:id="rId4"/>
    <p:sldId id="259" r:id="rId5"/>
    <p:sldId id="266" r:id="rId6"/>
    <p:sldId id="267" r:id="rId7"/>
    <p:sldId id="268" r:id="rId8"/>
    <p:sldId id="271" r:id="rId9"/>
    <p:sldId id="261" r:id="rId10"/>
    <p:sldId id="263" r:id="rId11"/>
    <p:sldId id="272"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5020"/>
    <p:restoredTop sz="91426"/>
  </p:normalViewPr>
  <p:slideViewPr>
    <p:cSldViewPr snapToGrid="0" snapToObjects="1">
      <p:cViewPr varScale="1">
        <p:scale>
          <a:sx n="65" d="100"/>
          <a:sy n="65" d="100"/>
        </p:scale>
        <p:origin x="90" y="1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101491C-C5E1-AC47-838E-E45FD23D3761}" type="datetimeFigureOut">
              <a:rPr lang="en-US" smtClean="0"/>
              <a:t>9/5/2019</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C222D2E-D898-C04E-9B78-7A9C92162EA3}" type="slidenum">
              <a:rPr lang="en-US" smtClean="0"/>
              <a:t>‹#›</a:t>
            </a:fld>
            <a:endParaRPr lang="en-US" dirty="0"/>
          </a:p>
        </p:txBody>
      </p:sp>
    </p:spTree>
    <p:extLst>
      <p:ext uri="{BB962C8B-B14F-4D97-AF65-F5344CB8AC3E}">
        <p14:creationId xmlns:p14="http://schemas.microsoft.com/office/powerpoint/2010/main" val="24392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C41F82-1588-9B46-A23E-5062EE2158C2}" type="datetimeFigureOut">
              <a:rPr lang="en-US" smtClean="0"/>
              <a:t>9/5/2019</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EBB16B-AC84-7E48-9332-876FD7DBA47A}" type="slidenum">
              <a:rPr lang="en-US" smtClean="0"/>
              <a:t>‹#›</a:t>
            </a:fld>
            <a:endParaRPr lang="en-US" dirty="0"/>
          </a:p>
        </p:txBody>
      </p:sp>
    </p:spTree>
    <p:extLst>
      <p:ext uri="{BB962C8B-B14F-4D97-AF65-F5344CB8AC3E}">
        <p14:creationId xmlns:p14="http://schemas.microsoft.com/office/powerpoint/2010/main" val="14082701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EBB16B-AC84-7E48-9332-876FD7DBA47A}" type="slidenum">
              <a:rPr lang="en-US" smtClean="0"/>
              <a:t>1</a:t>
            </a:fld>
            <a:endParaRPr lang="en-US" dirty="0"/>
          </a:p>
        </p:txBody>
      </p:sp>
    </p:spTree>
    <p:extLst>
      <p:ext uri="{BB962C8B-B14F-4D97-AF65-F5344CB8AC3E}">
        <p14:creationId xmlns:p14="http://schemas.microsoft.com/office/powerpoint/2010/main" val="13788181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EBB16B-AC84-7E48-9332-876FD7DBA47A}" type="slidenum">
              <a:rPr lang="en-US" smtClean="0"/>
              <a:t>2</a:t>
            </a:fld>
            <a:endParaRPr lang="en-US" dirty="0"/>
          </a:p>
        </p:txBody>
      </p:sp>
    </p:spTree>
    <p:extLst>
      <p:ext uri="{BB962C8B-B14F-4D97-AF65-F5344CB8AC3E}">
        <p14:creationId xmlns:p14="http://schemas.microsoft.com/office/powerpoint/2010/main" val="3002761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Volume can also show attitude</a:t>
            </a:r>
            <a:endParaRPr lang="en-US" dirty="0"/>
          </a:p>
        </p:txBody>
      </p:sp>
      <p:sp>
        <p:nvSpPr>
          <p:cNvPr id="4" name="Slide Number Placeholder 3"/>
          <p:cNvSpPr>
            <a:spLocks noGrp="1"/>
          </p:cNvSpPr>
          <p:nvPr>
            <p:ph type="sldNum" sz="quarter" idx="10"/>
          </p:nvPr>
        </p:nvSpPr>
        <p:spPr/>
        <p:txBody>
          <a:bodyPr/>
          <a:lstStyle/>
          <a:p>
            <a:fld id="{07EBB16B-AC84-7E48-9332-876FD7DBA47A}" type="slidenum">
              <a:rPr lang="en-US" smtClean="0"/>
              <a:t>3</a:t>
            </a:fld>
            <a:endParaRPr lang="en-US" dirty="0"/>
          </a:p>
        </p:txBody>
      </p:sp>
    </p:spTree>
    <p:extLst>
      <p:ext uri="{BB962C8B-B14F-4D97-AF65-F5344CB8AC3E}">
        <p14:creationId xmlns:p14="http://schemas.microsoft.com/office/powerpoint/2010/main" val="7881333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EBB16B-AC84-7E48-9332-876FD7DBA47A}" type="slidenum">
              <a:rPr lang="en-US" smtClean="0"/>
              <a:t>8</a:t>
            </a:fld>
            <a:endParaRPr lang="en-US" dirty="0"/>
          </a:p>
        </p:txBody>
      </p:sp>
    </p:spTree>
    <p:extLst>
      <p:ext uri="{BB962C8B-B14F-4D97-AF65-F5344CB8AC3E}">
        <p14:creationId xmlns:p14="http://schemas.microsoft.com/office/powerpoint/2010/main" val="298783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EBB16B-AC84-7E48-9332-876FD7DBA47A}" type="slidenum">
              <a:rPr lang="en-US" smtClean="0"/>
              <a:t>9</a:t>
            </a:fld>
            <a:endParaRPr lang="en-US" dirty="0"/>
          </a:p>
        </p:txBody>
      </p:sp>
    </p:spTree>
    <p:extLst>
      <p:ext uri="{BB962C8B-B14F-4D97-AF65-F5344CB8AC3E}">
        <p14:creationId xmlns:p14="http://schemas.microsoft.com/office/powerpoint/2010/main" val="18022092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2637764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3064410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6897653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306328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4197510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56837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9336408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390262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9313856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79108968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17AD32F9-7C98-B94D-A48C-08EEBE81C0EC}" type="datetimeFigureOut">
              <a:rPr lang="en-US" smtClean="0"/>
              <a:t>9/5/2019</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EDD30EA-936D-1F49-B58A-17F918551747}" type="slidenum">
              <a:rPr lang="en-US" smtClean="0"/>
              <a:t>‹#›</a:t>
            </a:fld>
            <a:endParaRPr lang="en-US" dirty="0"/>
          </a:p>
        </p:txBody>
      </p:sp>
    </p:spTree>
    <p:extLst>
      <p:ext uri="{BB962C8B-B14F-4D97-AF65-F5344CB8AC3E}">
        <p14:creationId xmlns:p14="http://schemas.microsoft.com/office/powerpoint/2010/main" val="7731444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6242686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9626395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7344686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4791690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5648582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3401476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2599675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293496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8222631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7202667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AD32F9-7C98-B94D-A48C-08EEBE81C0EC}" type="datetimeFigureOut">
              <a:rPr lang="en-US" smtClean="0"/>
              <a:t>9/5/2019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DD30EA-936D-1F49-B58A-17F918551747}" type="slidenum">
              <a:rPr lang="en-US" smtClean="0"/>
              <a:t>‹#›</a:t>
            </a:fld>
            <a:endParaRPr lang="en-US" dirty="0"/>
          </a:p>
        </p:txBody>
      </p:sp>
    </p:spTree>
    <p:extLst>
      <p:ext uri="{BB962C8B-B14F-4D97-AF65-F5344CB8AC3E}">
        <p14:creationId xmlns:p14="http://schemas.microsoft.com/office/powerpoint/2010/main" val="1575625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AD32F9-7C98-B94D-A48C-08EEBE81C0EC}" type="datetimeFigureOut">
              <a:rPr lang="en-US" smtClean="0"/>
              <a:t>9/5/2019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DD30EA-936D-1F49-B58A-17F918551747}" type="slidenum">
              <a:rPr lang="en-US" smtClean="0"/>
              <a:t>‹#›</a:t>
            </a:fld>
            <a:endParaRPr lang="en-US" dirty="0"/>
          </a:p>
        </p:txBody>
      </p:sp>
    </p:spTree>
    <p:extLst>
      <p:ext uri="{BB962C8B-B14F-4D97-AF65-F5344CB8AC3E}">
        <p14:creationId xmlns:p14="http://schemas.microsoft.com/office/powerpoint/2010/main" val="16375566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17AD32F9-7C98-B94D-A48C-08EEBE81C0EC}" type="datetimeFigureOut">
              <a:rPr lang="en-US" smtClean="0"/>
              <a:t>9/5/2019</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3EDD30EA-936D-1F49-B58A-17F918551747}" type="slidenum">
              <a:rPr lang="en-US" smtClean="0"/>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9299822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5" Type="http://schemas.openxmlformats.org/officeDocument/2006/relationships/image" Target="../media/image3.png"/><Relationship Id="rId4"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Review </a:t>
            </a:r>
            <a:endParaRPr lang="en-US" b="1" dirty="0"/>
          </a:p>
        </p:txBody>
      </p:sp>
      <p:sp>
        <p:nvSpPr>
          <p:cNvPr id="3" name="Subtitle 2"/>
          <p:cNvSpPr>
            <a:spLocks noGrp="1"/>
          </p:cNvSpPr>
          <p:nvPr>
            <p:ph type="subTitle" idx="1"/>
          </p:nvPr>
        </p:nvSpPr>
        <p:spPr/>
        <p:txBody>
          <a:bodyPr>
            <a:normAutofit/>
          </a:bodyPr>
          <a:lstStyle/>
          <a:p>
            <a:r>
              <a:rPr lang="en-US" sz="4400" b="1" dirty="0" smtClean="0"/>
              <a:t>Speaking Section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00853" y="391543"/>
            <a:ext cx="2540000" cy="1714500"/>
          </a:xfrm>
          <a:prstGeom prst="rect">
            <a:avLst/>
          </a:prstGeom>
        </p:spPr>
      </p:pic>
    </p:spTree>
    <p:extLst>
      <p:ext uri="{BB962C8B-B14F-4D97-AF65-F5344CB8AC3E}">
        <p14:creationId xmlns:p14="http://schemas.microsoft.com/office/powerpoint/2010/main" val="884093953"/>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826000" y="3144044"/>
            <a:ext cx="2540000" cy="1714500"/>
          </a:xfrm>
        </p:spPr>
      </p:pic>
    </p:spTree>
    <p:extLst>
      <p:ext uri="{BB962C8B-B14F-4D97-AF65-F5344CB8AC3E}">
        <p14:creationId xmlns:p14="http://schemas.microsoft.com/office/powerpoint/2010/main" val="927934793"/>
      </p:ext>
    </p:extLst>
  </p:cSld>
  <p:clrMapOvr>
    <a:masterClrMapping/>
  </p:clrMapOvr>
  <p:transition spd="slow">
    <p:wheel spokes="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Question 4: Examples</a:t>
            </a:r>
            <a:endParaRPr lang="en-US" b="1" dirty="0"/>
          </a:p>
        </p:txBody>
      </p:sp>
      <p:sp>
        <p:nvSpPr>
          <p:cNvPr id="3" name="Content Placeholder 2"/>
          <p:cNvSpPr>
            <a:spLocks noGrp="1"/>
          </p:cNvSpPr>
          <p:nvPr>
            <p:ph idx="1"/>
          </p:nvPr>
        </p:nvSpPr>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3600" dirty="0" smtClean="0"/>
              <a:t>In Question 4, you will be asked to read a short passage and then listen to a speaker on the same topic. The reading is usually about a general concept and the lecture is an example of it.</a:t>
            </a:r>
            <a:endParaRPr lang="en-US" sz="3600" dirty="0"/>
          </a:p>
          <a:p>
            <a:pPr marL="0" marR="0" lvl="0" indent="0" defTabSz="914400" eaLnBrk="1" fontAlgn="auto" latinLnBrk="0" hangingPunct="1">
              <a:lnSpc>
                <a:spcPct val="100000"/>
              </a:lnSpc>
              <a:spcBef>
                <a:spcPts val="0"/>
              </a:spcBef>
              <a:spcAft>
                <a:spcPts val="0"/>
              </a:spcAft>
              <a:buClrTx/>
              <a:buSzTx/>
              <a:buFontTx/>
              <a:buNone/>
              <a:tabLst/>
              <a:defRPr/>
            </a:pPr>
            <a:endParaRPr lang="en-US" sz="3600" dirty="0" smtClean="0"/>
          </a:p>
          <a:p>
            <a:pPr marL="0" marR="0" lvl="0" indent="0" defTabSz="914400" eaLnBrk="1" fontAlgn="auto" latinLnBrk="0" hangingPunct="1">
              <a:lnSpc>
                <a:spcPct val="100000"/>
              </a:lnSpc>
              <a:spcBef>
                <a:spcPts val="0"/>
              </a:spcBef>
              <a:spcAft>
                <a:spcPts val="0"/>
              </a:spcAft>
              <a:buClrTx/>
              <a:buSzTx/>
              <a:buFontTx/>
              <a:buNone/>
              <a:tabLst/>
              <a:defRPr/>
            </a:pPr>
            <a:r>
              <a:rPr lang="en-US" sz="3600" dirty="0" smtClean="0"/>
              <a:t>After you hear the question, you will be asked to relate the lecture to the reading.</a:t>
            </a:r>
            <a:endParaRPr lang="en-US" sz="3600" dirty="0"/>
          </a:p>
        </p:txBody>
      </p:sp>
    </p:spTree>
    <p:extLst>
      <p:ext uri="{BB962C8B-B14F-4D97-AF65-F5344CB8AC3E}">
        <p14:creationId xmlns:p14="http://schemas.microsoft.com/office/powerpoint/2010/main" val="2714664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40659" y="365125"/>
            <a:ext cx="11013141" cy="894331"/>
          </a:xfrm>
        </p:spPr>
        <p:txBody>
          <a:bodyPr>
            <a:normAutofit/>
          </a:bodyPr>
          <a:lstStyle/>
          <a:p>
            <a:endParaRPr lang="en-US" dirty="0"/>
          </a:p>
        </p:txBody>
      </p:sp>
      <p:sp>
        <p:nvSpPr>
          <p:cNvPr id="5" name="Content Placeholder 4"/>
          <p:cNvSpPr>
            <a:spLocks noGrp="1"/>
          </p:cNvSpPr>
          <p:nvPr>
            <p:ph sz="half" idx="1"/>
          </p:nvPr>
        </p:nvSpPr>
        <p:spPr>
          <a:xfrm>
            <a:off x="340659" y="770966"/>
            <a:ext cx="5679141" cy="5405997"/>
          </a:xfrm>
        </p:spPr>
        <p:txBody>
          <a:bodyPr>
            <a:normAutofit/>
          </a:bodyPr>
          <a:lstStyle/>
          <a:p>
            <a:pPr marL="0" indent="0">
              <a:buNone/>
            </a:pPr>
            <a:endParaRPr lang="en-US" sz="4400" b="1" i="1" dirty="0" smtClean="0"/>
          </a:p>
          <a:p>
            <a:pPr marL="0" indent="0">
              <a:buNone/>
            </a:pPr>
            <a:r>
              <a:rPr lang="en-US" sz="4400" b="1" i="1" dirty="0" smtClean="0"/>
              <a:t>Timing</a:t>
            </a:r>
          </a:p>
          <a:p>
            <a:pPr marL="0" indent="0">
              <a:buNone/>
            </a:pPr>
            <a:endParaRPr lang="en-US" sz="1200" dirty="0"/>
          </a:p>
          <a:p>
            <a:pPr marL="0" indent="0">
              <a:buNone/>
            </a:pPr>
            <a:r>
              <a:rPr lang="en-US" sz="3600" dirty="0" smtClean="0"/>
              <a:t>Reading Time: 45 seconds</a:t>
            </a:r>
          </a:p>
          <a:p>
            <a:pPr marL="0" indent="0">
              <a:buNone/>
            </a:pPr>
            <a:r>
              <a:rPr lang="en-US" sz="3600" dirty="0" smtClean="0"/>
              <a:t>Preparation Time: 30 seconds</a:t>
            </a:r>
          </a:p>
          <a:p>
            <a:pPr marL="0" indent="0">
              <a:buNone/>
            </a:pPr>
            <a:r>
              <a:rPr lang="en-US" sz="3600" dirty="0" smtClean="0"/>
              <a:t>Recording Time: 60 seconds</a:t>
            </a:r>
            <a:endParaRPr lang="en-US" sz="3600" dirty="0"/>
          </a:p>
        </p:txBody>
      </p:sp>
      <p:sp>
        <p:nvSpPr>
          <p:cNvPr id="6" name="Content Placeholder 5"/>
          <p:cNvSpPr>
            <a:spLocks noGrp="1"/>
          </p:cNvSpPr>
          <p:nvPr>
            <p:ph sz="half" idx="2"/>
          </p:nvPr>
        </p:nvSpPr>
        <p:spPr>
          <a:xfrm>
            <a:off x="6651812" y="770966"/>
            <a:ext cx="4701988" cy="5405997"/>
          </a:xfrm>
        </p:spPr>
        <p:txBody>
          <a:bodyPr>
            <a:normAutofit/>
          </a:bodyPr>
          <a:lstStyle/>
          <a:p>
            <a:pPr marL="0" indent="0">
              <a:buNone/>
            </a:pPr>
            <a:endParaRPr lang="en-US" sz="4400" b="1" i="1" dirty="0" smtClean="0"/>
          </a:p>
          <a:p>
            <a:pPr marL="0" indent="0">
              <a:buNone/>
            </a:pPr>
            <a:r>
              <a:rPr lang="en-US" sz="4400" b="1" i="1" dirty="0" smtClean="0"/>
              <a:t>Task</a:t>
            </a:r>
          </a:p>
          <a:p>
            <a:pPr marL="0" indent="0">
              <a:buNone/>
            </a:pPr>
            <a:endParaRPr lang="en-US" sz="1200" dirty="0"/>
          </a:p>
          <a:p>
            <a:r>
              <a:rPr lang="en-US" sz="3600" dirty="0" smtClean="0"/>
              <a:t>Summarize the concept in the reading</a:t>
            </a:r>
          </a:p>
          <a:p>
            <a:r>
              <a:rPr lang="en-US" sz="3600" dirty="0" smtClean="0"/>
              <a:t>Explain how the example in the listening passage relates to the concept</a:t>
            </a:r>
          </a:p>
        </p:txBody>
      </p:sp>
    </p:spTree>
    <p:extLst>
      <p:ext uri="{BB962C8B-B14F-4D97-AF65-F5344CB8AC3E}">
        <p14:creationId xmlns:p14="http://schemas.microsoft.com/office/powerpoint/2010/main" val="110601236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2336" y="1"/>
            <a:ext cx="10951464" cy="896111"/>
          </a:xfrm>
        </p:spPr>
        <p:txBody>
          <a:bodyPr>
            <a:normAutofit fontScale="90000"/>
          </a:bodyPr>
          <a:lstStyle/>
          <a:p>
            <a:r>
              <a:rPr lang="en-US" b="1" dirty="0" smtClean="0"/>
              <a:t/>
            </a:r>
            <a:br>
              <a:rPr lang="en-US" b="1" dirty="0" smtClean="0"/>
            </a:br>
            <a:r>
              <a:rPr lang="en-US" sz="4900" b="1" dirty="0" smtClean="0"/>
              <a:t>1  Read for general information</a:t>
            </a:r>
            <a:endParaRPr lang="en-US" sz="4900" b="1" dirty="0"/>
          </a:p>
        </p:txBody>
      </p:sp>
      <p:sp>
        <p:nvSpPr>
          <p:cNvPr id="5" name="Content Placeholder 4"/>
          <p:cNvSpPr>
            <a:spLocks noGrp="1"/>
          </p:cNvSpPr>
          <p:nvPr>
            <p:ph idx="1"/>
          </p:nvPr>
        </p:nvSpPr>
        <p:spPr>
          <a:xfrm>
            <a:off x="402336" y="1481328"/>
            <a:ext cx="11393424" cy="5138928"/>
          </a:xfrm>
        </p:spPr>
        <p:txBody>
          <a:bodyPr>
            <a:noAutofit/>
          </a:bodyPr>
          <a:lstStyle/>
          <a:p>
            <a:pPr marL="0" indent="0">
              <a:lnSpc>
                <a:spcPct val="70000"/>
              </a:lnSpc>
              <a:spcBef>
                <a:spcPts val="0"/>
              </a:spcBef>
              <a:buNone/>
            </a:pPr>
            <a:r>
              <a:rPr lang="en-US" sz="3600" dirty="0" smtClean="0"/>
              <a:t>You will have about 45 seconds to read 100 words. The topic will be an academic concept. You do not have to remember details. You need to be able to summarize the concept and the main points that characterize the concept.</a:t>
            </a:r>
            <a:endParaRPr lang="en-US" sz="3600" dirty="0"/>
          </a:p>
        </p:txBody>
      </p:sp>
      <p:sp>
        <p:nvSpPr>
          <p:cNvPr id="3" name="Rectangle 2"/>
          <p:cNvSpPr/>
          <p:nvPr/>
        </p:nvSpPr>
        <p:spPr>
          <a:xfrm>
            <a:off x="402336" y="2846716"/>
            <a:ext cx="10190902" cy="2862322"/>
          </a:xfrm>
          <a:prstGeom prst="rect">
            <a:avLst/>
          </a:prstGeom>
        </p:spPr>
        <p:txBody>
          <a:bodyPr wrap="square">
            <a:spAutoFit/>
          </a:bodyPr>
          <a:lstStyle/>
          <a:p>
            <a:pPr marL="514350" indent="-514350">
              <a:lnSpc>
                <a:spcPct val="100000"/>
              </a:lnSpc>
              <a:spcBef>
                <a:spcPts val="0"/>
              </a:spcBef>
              <a:buNone/>
              <a:defRPr/>
            </a:pPr>
            <a:endParaRPr lang="en-US" sz="3600" dirty="0" smtClean="0"/>
          </a:p>
          <a:p>
            <a:pPr marL="514350" indent="-514350">
              <a:lnSpc>
                <a:spcPct val="100000"/>
              </a:lnSpc>
              <a:spcBef>
                <a:spcPts val="0"/>
              </a:spcBef>
              <a:buNone/>
              <a:defRPr/>
            </a:pPr>
            <a:r>
              <a:rPr lang="en-US" sz="3600" dirty="0" smtClean="0"/>
              <a:t>To </a:t>
            </a:r>
            <a:r>
              <a:rPr lang="en-US" sz="3600" dirty="0"/>
              <a:t>read the passage, return to your </a:t>
            </a:r>
            <a:r>
              <a:rPr lang="en-US" sz="3600" dirty="0" smtClean="0"/>
              <a:t>book</a:t>
            </a:r>
            <a:r>
              <a:rPr lang="en-US" sz="3600" dirty="0"/>
              <a:t>.</a:t>
            </a:r>
          </a:p>
          <a:p>
            <a:pPr marL="514350" indent="-514350">
              <a:lnSpc>
                <a:spcPct val="100000"/>
              </a:lnSpc>
              <a:spcBef>
                <a:spcPts val="0"/>
              </a:spcBef>
              <a:buNone/>
              <a:defRPr/>
            </a:pPr>
            <a:endParaRPr lang="en-US" sz="3600" dirty="0"/>
          </a:p>
          <a:p>
            <a:pPr marL="514350" indent="-514350">
              <a:lnSpc>
                <a:spcPct val="100000"/>
              </a:lnSpc>
              <a:spcBef>
                <a:spcPts val="0"/>
              </a:spcBef>
              <a:buNone/>
              <a:defRPr/>
            </a:pPr>
            <a:r>
              <a:rPr lang="en-US" sz="3600" dirty="0"/>
              <a:t>The script for the lecture is also printed in your book.</a:t>
            </a:r>
          </a:p>
          <a:p>
            <a:pPr marL="514350" indent="-514350">
              <a:lnSpc>
                <a:spcPct val="100000"/>
              </a:lnSpc>
              <a:spcBef>
                <a:spcPts val="0"/>
              </a:spcBef>
              <a:buNone/>
              <a:defRPr/>
            </a:pPr>
            <a:r>
              <a:rPr lang="en-US" sz="3600" dirty="0"/>
              <a:t>To listen to the lecture, click on the speaker. </a:t>
            </a: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69500" y="3473489"/>
            <a:ext cx="736477" cy="736477"/>
          </a:xfrm>
          <a:prstGeom prst="rect">
            <a:avLst/>
          </a:prstGeom>
        </p:spPr>
      </p:pic>
      <p:pic>
        <p:nvPicPr>
          <p:cNvPr id="4" name="Page_134_Lecture">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biLevel thresh="75000"/>
            <a:extLst>
              <a:ext uri="{BEBA8EAE-BF5A-486C-A8C5-ECC9F3942E4B}">
                <a14:imgProps xmlns:a14="http://schemas.microsoft.com/office/drawing/2010/main">
                  <a14:imgLayer r:embed="rId6">
                    <a14:imgEffect>
                      <a14:saturation sat="400000"/>
                    </a14:imgEffect>
                  </a14:imgLayer>
                </a14:imgProps>
              </a:ext>
            </a:extLst>
          </a:blip>
          <a:stretch>
            <a:fillRect/>
          </a:stretch>
        </p:blipFill>
        <p:spPr>
          <a:xfrm>
            <a:off x="8810171" y="5099438"/>
            <a:ext cx="609600" cy="609600"/>
          </a:xfrm>
          <a:prstGeom prst="rect">
            <a:avLst/>
          </a:prstGeom>
        </p:spPr>
      </p:pic>
    </p:spTree>
    <p:extLst>
      <p:ext uri="{BB962C8B-B14F-4D97-AF65-F5344CB8AC3E}">
        <p14:creationId xmlns:p14="http://schemas.microsoft.com/office/powerpoint/2010/main" val="10650481"/>
      </p:ext>
    </p:extLst>
  </p:cSld>
  <p:clrMapOvr>
    <a:masterClrMapping/>
  </p:clrMapOvr>
  <p:transition spd="slow">
    <p:push dir="u"/>
  </p:transition>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83252"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2336" y="483079"/>
            <a:ext cx="10951464" cy="879895"/>
          </a:xfrm>
        </p:spPr>
        <p:txBody>
          <a:bodyPr>
            <a:normAutofit/>
          </a:bodyPr>
          <a:lstStyle/>
          <a:p>
            <a:r>
              <a:rPr lang="en-US" b="1" dirty="0" smtClean="0"/>
              <a:t>2  Take notes on the reading</a:t>
            </a:r>
            <a:endParaRPr lang="en-US" b="1" dirty="0"/>
          </a:p>
        </p:txBody>
      </p:sp>
      <p:sp>
        <p:nvSpPr>
          <p:cNvPr id="5" name="Content Placeholder 4"/>
          <p:cNvSpPr>
            <a:spLocks noGrp="1"/>
          </p:cNvSpPr>
          <p:nvPr>
            <p:ph idx="1"/>
          </p:nvPr>
        </p:nvSpPr>
        <p:spPr>
          <a:xfrm>
            <a:off x="402336" y="1863306"/>
            <a:ext cx="11393424" cy="4756950"/>
          </a:xfrm>
        </p:spPr>
        <p:txBody>
          <a:bodyPr>
            <a:noAutofit/>
          </a:bodyPr>
          <a:lstStyle/>
          <a:p>
            <a:pPr marL="0" indent="0">
              <a:lnSpc>
                <a:spcPct val="70000"/>
              </a:lnSpc>
              <a:spcBef>
                <a:spcPts val="0"/>
              </a:spcBef>
              <a:buNone/>
            </a:pPr>
            <a:r>
              <a:rPr lang="en-US" sz="3600" dirty="0" smtClean="0"/>
              <a:t>Since the passage will disappear after the time limit for reading it, you should take a few notes to help you summarize and characterize the concept in your talk. </a:t>
            </a:r>
          </a:p>
          <a:p>
            <a:pPr marL="0" indent="0">
              <a:lnSpc>
                <a:spcPct val="70000"/>
              </a:lnSpc>
              <a:spcBef>
                <a:spcPts val="0"/>
              </a:spcBef>
              <a:buNone/>
            </a:pPr>
            <a:endParaRPr lang="en-US" sz="3600" dirty="0"/>
          </a:p>
          <a:p>
            <a:pPr marL="0" indent="0">
              <a:lnSpc>
                <a:spcPct val="70000"/>
              </a:lnSpc>
              <a:spcBef>
                <a:spcPts val="0"/>
              </a:spcBef>
              <a:buNone/>
            </a:pPr>
            <a:r>
              <a:rPr lang="en-US" sz="3600" b="1" dirty="0" smtClean="0"/>
              <a:t>Example Notes</a:t>
            </a:r>
          </a:p>
          <a:p>
            <a:pPr marL="0" indent="0">
              <a:lnSpc>
                <a:spcPct val="70000"/>
              </a:lnSpc>
              <a:spcBef>
                <a:spcPts val="0"/>
              </a:spcBef>
              <a:buNone/>
            </a:pPr>
            <a:endParaRPr lang="en-US" sz="3200" dirty="0">
              <a:latin typeface="Chalkduster" charset="0"/>
              <a:ea typeface="Chalkduster" charset="0"/>
              <a:cs typeface="Chalkduster" charset="0"/>
            </a:endParaRPr>
          </a:p>
          <a:p>
            <a:pPr marL="0" indent="0">
              <a:lnSpc>
                <a:spcPct val="70000"/>
              </a:lnSpc>
              <a:spcBef>
                <a:spcPts val="0"/>
              </a:spcBef>
              <a:buNone/>
            </a:pPr>
            <a:r>
              <a:rPr lang="en-US" sz="3200" dirty="0" smtClean="0">
                <a:latin typeface="Chalkduster" charset="0"/>
                <a:ea typeface="Chalkduster" charset="0"/>
                <a:cs typeface="Chalkduster" charset="0"/>
              </a:rPr>
              <a:t>Word endings—gram relationships</a:t>
            </a:r>
          </a:p>
          <a:p>
            <a:pPr marL="0" indent="0">
              <a:lnSpc>
                <a:spcPct val="70000"/>
              </a:lnSpc>
              <a:spcBef>
                <a:spcPts val="0"/>
              </a:spcBef>
              <a:buNone/>
            </a:pPr>
            <a:r>
              <a:rPr lang="en-US" sz="3200" dirty="0" smtClean="0">
                <a:latin typeface="Chalkduster" charset="0"/>
                <a:ea typeface="Chalkduster" charset="0"/>
                <a:cs typeface="Chalkduster" charset="0"/>
              </a:rPr>
              <a:t>-ed past</a:t>
            </a:r>
          </a:p>
          <a:p>
            <a:pPr marL="0" indent="0">
              <a:lnSpc>
                <a:spcPct val="70000"/>
              </a:lnSpc>
              <a:spcBef>
                <a:spcPts val="0"/>
              </a:spcBef>
              <a:buNone/>
            </a:pPr>
            <a:r>
              <a:rPr lang="en-US" sz="3200" dirty="0" smtClean="0">
                <a:latin typeface="Chalkduster" charset="0"/>
                <a:ea typeface="Chalkduster" charset="0"/>
                <a:cs typeface="Chalkduster" charset="0"/>
              </a:rPr>
              <a:t>-ing pres</a:t>
            </a:r>
          </a:p>
          <a:p>
            <a:pPr marL="0" indent="0">
              <a:lnSpc>
                <a:spcPct val="70000"/>
              </a:lnSpc>
              <a:spcBef>
                <a:spcPts val="0"/>
              </a:spcBef>
              <a:buNone/>
            </a:pPr>
            <a:r>
              <a:rPr lang="en-US" sz="3200" dirty="0" smtClean="0">
                <a:latin typeface="Chalkduster" charset="0"/>
                <a:ea typeface="Chalkduster" charset="0"/>
                <a:cs typeface="Chalkduster" charset="0"/>
              </a:rPr>
              <a:t>-s plural</a:t>
            </a:r>
            <a:endParaRPr lang="en-US" sz="3200" dirty="0">
              <a:latin typeface="Chalkduster" charset="0"/>
              <a:ea typeface="Chalkduster" charset="0"/>
              <a:cs typeface="Chalkduster" charset="0"/>
            </a:endParaRPr>
          </a:p>
        </p:txBody>
      </p:sp>
    </p:spTree>
    <p:extLst>
      <p:ext uri="{BB962C8B-B14F-4D97-AF65-F5344CB8AC3E}">
        <p14:creationId xmlns:p14="http://schemas.microsoft.com/office/powerpoint/2010/main" val="1160002506"/>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1316735"/>
          </a:xfrm>
        </p:spPr>
        <p:txBody>
          <a:bodyPr>
            <a:noAutofit/>
          </a:bodyPr>
          <a:lstStyle/>
          <a:p>
            <a:r>
              <a:rPr lang="en-US" b="1" spc="-150" dirty="0" smtClean="0"/>
              <a:t>3  Relate the example in listening to the concept in reading</a:t>
            </a:r>
            <a:endParaRPr lang="en-US" b="1" spc="-150" dirty="0"/>
          </a:p>
        </p:txBody>
      </p:sp>
      <p:sp>
        <p:nvSpPr>
          <p:cNvPr id="5" name="Content Placeholder 4"/>
          <p:cNvSpPr>
            <a:spLocks noGrp="1"/>
          </p:cNvSpPr>
          <p:nvPr>
            <p:ph idx="1"/>
          </p:nvPr>
        </p:nvSpPr>
        <p:spPr>
          <a:xfrm>
            <a:off x="402336" y="1316736"/>
            <a:ext cx="11393424" cy="5303520"/>
          </a:xfrm>
        </p:spPr>
        <p:txBody>
          <a:bodyPr>
            <a:noAutofit/>
          </a:bodyPr>
          <a:lstStyle/>
          <a:p>
            <a:pPr marL="0" indent="0">
              <a:lnSpc>
                <a:spcPct val="70000"/>
              </a:lnSpc>
              <a:spcBef>
                <a:spcPts val="0"/>
              </a:spcBef>
              <a:buNone/>
            </a:pPr>
            <a:endParaRPr lang="en-US" sz="3600" dirty="0" smtClean="0"/>
          </a:p>
          <a:p>
            <a:pPr marL="0" indent="0">
              <a:lnSpc>
                <a:spcPct val="70000"/>
              </a:lnSpc>
              <a:spcBef>
                <a:spcPts val="0"/>
              </a:spcBef>
              <a:buNone/>
            </a:pPr>
            <a:r>
              <a:rPr lang="en-US" sz="3600" dirty="0" smtClean="0"/>
              <a:t>The question requires that you show how the example supports the concept.</a:t>
            </a:r>
          </a:p>
          <a:p>
            <a:pPr marL="0" indent="0">
              <a:lnSpc>
                <a:spcPct val="70000"/>
              </a:lnSpc>
              <a:spcBef>
                <a:spcPts val="0"/>
              </a:spcBef>
              <a:buNone/>
            </a:pPr>
            <a:endParaRPr lang="en-US" sz="3600" dirty="0"/>
          </a:p>
          <a:p>
            <a:pPr marL="0" indent="0">
              <a:lnSpc>
                <a:spcPct val="70000"/>
              </a:lnSpc>
              <a:spcBef>
                <a:spcPts val="0"/>
              </a:spcBef>
              <a:buNone/>
            </a:pPr>
            <a:r>
              <a:rPr lang="en-US" sz="3600" b="1" dirty="0" smtClean="0"/>
              <a:t>Example Notes</a:t>
            </a:r>
          </a:p>
          <a:p>
            <a:pPr marL="0" indent="0">
              <a:lnSpc>
                <a:spcPct val="70000"/>
              </a:lnSpc>
              <a:spcBef>
                <a:spcPts val="0"/>
              </a:spcBef>
              <a:buNone/>
            </a:pPr>
            <a:endParaRPr lang="en-US" sz="1400" dirty="0"/>
          </a:p>
          <a:p>
            <a:pPr marL="0" indent="0">
              <a:lnSpc>
                <a:spcPct val="70000"/>
              </a:lnSpc>
              <a:spcBef>
                <a:spcPts val="0"/>
              </a:spcBef>
              <a:buNone/>
            </a:pPr>
            <a:r>
              <a:rPr lang="en-US" sz="3200" dirty="0" smtClean="0">
                <a:latin typeface="Chalkduster" charset="0"/>
                <a:ea typeface="Chalkduster" charset="0"/>
                <a:cs typeface="Chalkduster" charset="0"/>
              </a:rPr>
              <a:t>Wug Experiment—Berko</a:t>
            </a:r>
          </a:p>
          <a:p>
            <a:pPr marL="0" indent="0">
              <a:lnSpc>
                <a:spcPct val="70000"/>
              </a:lnSpc>
              <a:spcBef>
                <a:spcPts val="0"/>
              </a:spcBef>
              <a:buNone/>
            </a:pPr>
            <a:r>
              <a:rPr lang="en-US" sz="3200" dirty="0" smtClean="0">
                <a:latin typeface="Chalkduster" charset="0"/>
                <a:ea typeface="Chalkduster" charset="0"/>
                <a:cs typeface="Chalkduster" charset="0"/>
              </a:rPr>
              <a:t>Nonsense wds-not familiar</a:t>
            </a:r>
          </a:p>
          <a:p>
            <a:pPr marL="0" indent="0">
              <a:lnSpc>
                <a:spcPct val="70000"/>
              </a:lnSpc>
              <a:spcBef>
                <a:spcPts val="0"/>
              </a:spcBef>
              <a:buNone/>
            </a:pPr>
            <a:r>
              <a:rPr lang="en-US" sz="3200" dirty="0" smtClean="0">
                <a:latin typeface="Chalkduster" charset="0"/>
                <a:ea typeface="Chalkduster" charset="0"/>
                <a:cs typeface="Chalkduster" charset="0"/>
              </a:rPr>
              <a:t>Manipulated endings</a:t>
            </a:r>
          </a:p>
          <a:p>
            <a:pPr marL="0" indent="0">
              <a:lnSpc>
                <a:spcPct val="70000"/>
              </a:lnSpc>
              <a:spcBef>
                <a:spcPts val="0"/>
              </a:spcBef>
              <a:buNone/>
            </a:pPr>
            <a:r>
              <a:rPr lang="en-US" sz="3200" dirty="0" smtClean="0">
                <a:latin typeface="Chalkduster" charset="0"/>
                <a:ea typeface="Chalkduster" charset="0"/>
                <a:cs typeface="Chalkduster" charset="0"/>
              </a:rPr>
              <a:t>Data @ development</a:t>
            </a:r>
          </a:p>
          <a:p>
            <a:pPr marL="0" indent="0">
              <a:lnSpc>
                <a:spcPct val="70000"/>
              </a:lnSpc>
              <a:spcBef>
                <a:spcPts val="0"/>
              </a:spcBef>
              <a:buNone/>
            </a:pPr>
            <a:endParaRPr lang="en-US" sz="3600" dirty="0"/>
          </a:p>
          <a:p>
            <a:pPr marL="0" indent="0">
              <a:lnSpc>
                <a:spcPct val="70000"/>
              </a:lnSpc>
              <a:spcBef>
                <a:spcPts val="0"/>
              </a:spcBef>
              <a:buNone/>
            </a:pPr>
            <a:endParaRPr lang="en-US" sz="3600" dirty="0"/>
          </a:p>
        </p:txBody>
      </p:sp>
    </p:spTree>
    <p:extLst>
      <p:ext uri="{BB962C8B-B14F-4D97-AF65-F5344CB8AC3E}">
        <p14:creationId xmlns:p14="http://schemas.microsoft.com/office/powerpoint/2010/main" val="1663637016"/>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smtClean="0"/>
              <a:t>Question</a:t>
            </a:r>
            <a:endParaRPr lang="en-US" b="1" dirty="0"/>
          </a:p>
        </p:txBody>
      </p:sp>
      <p:sp>
        <p:nvSpPr>
          <p:cNvPr id="3" name="Content Placeholder 2"/>
          <p:cNvSpPr>
            <a:spLocks noGrp="1"/>
          </p:cNvSpPr>
          <p:nvPr>
            <p:ph idx="1"/>
          </p:nvPr>
        </p:nvSpPr>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3600" smtClean="0"/>
              <a:t>Describe </a:t>
            </a:r>
            <a:r>
              <a:rPr lang="en-US" sz="3600" dirty="0" smtClean="0"/>
              <a:t>the Wug experiment and explain why the results supported the basic theory of child language acquisition.</a:t>
            </a:r>
            <a:endParaRPr lang="en-US" sz="3600" dirty="0"/>
          </a:p>
        </p:txBody>
      </p:sp>
    </p:spTree>
    <p:extLst>
      <p:ext uri="{BB962C8B-B14F-4D97-AF65-F5344CB8AC3E}">
        <p14:creationId xmlns:p14="http://schemas.microsoft.com/office/powerpoint/2010/main" val="17220936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 y="1"/>
            <a:ext cx="11170920" cy="594359"/>
          </a:xfrm>
        </p:spPr>
        <p:txBody>
          <a:bodyPr>
            <a:normAutofit fontScale="90000"/>
          </a:bodyPr>
          <a:lstStyle/>
          <a:p>
            <a:r>
              <a:rPr lang="en-US" b="1" dirty="0" smtClean="0"/>
              <a:t>Example Answer</a:t>
            </a:r>
            <a:endParaRPr lang="en-US" b="1" dirty="0"/>
          </a:p>
        </p:txBody>
      </p:sp>
      <p:sp>
        <p:nvSpPr>
          <p:cNvPr id="3" name="Content Placeholder 2"/>
          <p:cNvSpPr>
            <a:spLocks noGrp="1"/>
          </p:cNvSpPr>
          <p:nvPr>
            <p:ph idx="1"/>
          </p:nvPr>
        </p:nvSpPr>
        <p:spPr>
          <a:xfrm>
            <a:off x="182880" y="1219200"/>
            <a:ext cx="12009120" cy="5853952"/>
          </a:xfrm>
          <a:ln>
            <a:noFill/>
          </a:ln>
        </p:spPr>
        <p:txBody>
          <a:bodyPr>
            <a:normAutofit lnSpcReduction="10000"/>
          </a:bodyPr>
          <a:lstStyle/>
          <a:p>
            <a:pPr marL="514350" indent="-514350">
              <a:lnSpc>
                <a:spcPct val="100000"/>
              </a:lnSpc>
              <a:spcBef>
                <a:spcPts val="0"/>
              </a:spcBef>
              <a:buNone/>
            </a:pPr>
            <a:r>
              <a:rPr lang="en-US" sz="3600" dirty="0" smtClean="0"/>
              <a:t>In English, important word endings express grammatical </a:t>
            </a:r>
          </a:p>
          <a:p>
            <a:pPr marL="0" indent="0">
              <a:lnSpc>
                <a:spcPct val="100000"/>
              </a:lnSpc>
              <a:spcBef>
                <a:spcPts val="0"/>
              </a:spcBef>
              <a:buNone/>
            </a:pPr>
            <a:r>
              <a:rPr lang="en-US" sz="3600" dirty="0" smtClean="0"/>
              <a:t>relationships, for example, -</a:t>
            </a:r>
            <a:r>
              <a:rPr lang="en-US" sz="3600" i="1" dirty="0" smtClean="0"/>
              <a:t>s</a:t>
            </a:r>
            <a:r>
              <a:rPr lang="en-US" sz="3600" dirty="0" smtClean="0"/>
              <a:t> means “more </a:t>
            </a:r>
            <a:r>
              <a:rPr lang="en-US" sz="3600" dirty="0" smtClean="0"/>
              <a:t>than one</a:t>
            </a:r>
            <a:r>
              <a:rPr lang="en-US" sz="3600" dirty="0" smtClean="0"/>
              <a:t>,” at </a:t>
            </a:r>
            <a:r>
              <a:rPr lang="en-US" sz="3600" dirty="0" smtClean="0"/>
              <a:t>the end </a:t>
            </a:r>
            <a:r>
              <a:rPr lang="en-US" sz="3600" dirty="0" smtClean="0"/>
              <a:t>of a noun. When children learn English, </a:t>
            </a:r>
            <a:r>
              <a:rPr lang="en-US" sz="3600" dirty="0" smtClean="0"/>
              <a:t>they </a:t>
            </a:r>
            <a:r>
              <a:rPr lang="en-US" sz="3600" dirty="0" smtClean="0"/>
              <a:t>make errors in endings, but they gradually master them. </a:t>
            </a:r>
            <a:r>
              <a:rPr lang="en-US" sz="3600" dirty="0" smtClean="0"/>
              <a:t>In the </a:t>
            </a:r>
            <a:r>
              <a:rPr lang="en-US" sz="3600" dirty="0" err="1" smtClean="0"/>
              <a:t>Wug</a:t>
            </a:r>
            <a:r>
              <a:rPr lang="en-US" sz="3600" dirty="0"/>
              <a:t> </a:t>
            </a:r>
            <a:r>
              <a:rPr lang="en-US" sz="3600" dirty="0" smtClean="0"/>
              <a:t>Experiment</a:t>
            </a:r>
            <a:r>
              <a:rPr lang="en-US" sz="3600" dirty="0" smtClean="0"/>
              <a:t>, </a:t>
            </a:r>
            <a:r>
              <a:rPr lang="en-US" sz="3600" dirty="0" err="1" smtClean="0"/>
              <a:t>Berko</a:t>
            </a:r>
            <a:r>
              <a:rPr lang="en-US" sz="3600" dirty="0" smtClean="0"/>
              <a:t> created nonsense words to </a:t>
            </a:r>
            <a:r>
              <a:rPr lang="en-US" sz="3600" dirty="0" smtClean="0"/>
              <a:t>get children </a:t>
            </a:r>
            <a:r>
              <a:rPr lang="en-US" sz="3600" dirty="0" smtClean="0"/>
              <a:t>to use endings so the researchers could follow their </a:t>
            </a:r>
            <a:r>
              <a:rPr lang="en-US" sz="3600" dirty="0" smtClean="0"/>
              <a:t>development</a:t>
            </a:r>
            <a:r>
              <a:rPr lang="en-US" sz="3600" dirty="0" smtClean="0"/>
              <a:t>. So this experiment provided data about </a:t>
            </a:r>
            <a:r>
              <a:rPr lang="en-US" sz="3600" dirty="0" smtClean="0"/>
              <a:t>the time </a:t>
            </a:r>
            <a:r>
              <a:rPr lang="en-US" sz="3600" dirty="0" smtClean="0"/>
              <a:t>it takes and </a:t>
            </a:r>
            <a:r>
              <a:rPr lang="en-US" sz="3600" dirty="0" smtClean="0"/>
              <a:t> the </a:t>
            </a:r>
            <a:r>
              <a:rPr lang="en-US" sz="3600" dirty="0" smtClean="0"/>
              <a:t>age when endings are learned. </a:t>
            </a:r>
            <a:r>
              <a:rPr lang="en-US" sz="3600" dirty="0" smtClean="0"/>
              <a:t>It supported </a:t>
            </a:r>
            <a:r>
              <a:rPr lang="en-US" sz="3600" dirty="0" smtClean="0"/>
              <a:t>the theory of child language that sorting </a:t>
            </a:r>
            <a:r>
              <a:rPr lang="en-US" sz="3600" dirty="0" smtClean="0"/>
              <a:t>out grammatical </a:t>
            </a:r>
            <a:r>
              <a:rPr lang="en-US" sz="3600" dirty="0" smtClean="0"/>
              <a:t>errors is a feature of the speech of </a:t>
            </a:r>
            <a:r>
              <a:rPr lang="en-US" sz="3600" dirty="0" smtClean="0"/>
              <a:t>four-year-olds and </a:t>
            </a:r>
            <a:r>
              <a:rPr lang="en-US" sz="3600" dirty="0" smtClean="0"/>
              <a:t>a stage in language acquisition.</a:t>
            </a:r>
          </a:p>
          <a:p>
            <a:pPr marL="514350" indent="-514350">
              <a:lnSpc>
                <a:spcPct val="100000"/>
              </a:lnSpc>
              <a:spcBef>
                <a:spcPts val="0"/>
              </a:spcBef>
              <a:buNone/>
            </a:pPr>
            <a:endParaRPr lang="en-US" sz="3600" dirty="0" smtClean="0"/>
          </a:p>
        </p:txBody>
      </p:sp>
      <p:pic>
        <p:nvPicPr>
          <p:cNvPr id="5" name="Page_134_Examples">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biLevel thresh="75000"/>
          </a:blip>
          <a:stretch>
            <a:fillRect/>
          </a:stretch>
        </p:blipFill>
        <p:spPr>
          <a:xfrm>
            <a:off x="3779520" y="-15240"/>
            <a:ext cx="609600" cy="609600"/>
          </a:xfrm>
          <a:prstGeom prst="rect">
            <a:avLst/>
          </a:prstGeom>
        </p:spPr>
      </p:pic>
    </p:spTree>
    <p:extLst>
      <p:ext uri="{BB962C8B-B14F-4D97-AF65-F5344CB8AC3E}">
        <p14:creationId xmlns:p14="http://schemas.microsoft.com/office/powerpoint/2010/main" val="183494367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8895"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41540"/>
            <a:ext cx="10515600" cy="914400"/>
          </a:xfrm>
        </p:spPr>
        <p:txBody>
          <a:bodyPr/>
          <a:lstStyle/>
          <a:p>
            <a:r>
              <a:rPr lang="en-US" b="1" dirty="0" smtClean="0"/>
              <a:t>Checklist 4</a:t>
            </a:r>
            <a:endParaRPr lang="en-US" b="1" dirty="0"/>
          </a:p>
        </p:txBody>
      </p:sp>
      <p:sp>
        <p:nvSpPr>
          <p:cNvPr id="3" name="Content Placeholder 2"/>
          <p:cNvSpPr>
            <a:spLocks noGrp="1"/>
          </p:cNvSpPr>
          <p:nvPr>
            <p:ph idx="1"/>
          </p:nvPr>
        </p:nvSpPr>
        <p:spPr>
          <a:xfrm>
            <a:off x="838200" y="1328468"/>
            <a:ext cx="10515600" cy="5400136"/>
          </a:xfrm>
          <a:ln>
            <a:noFill/>
          </a:ln>
        </p:spPr>
        <p:txBody>
          <a:bodyPr>
            <a:noAutofit/>
          </a:bodyPr>
          <a:lstStyle/>
          <a:p>
            <a:pPr lvl="0">
              <a:spcBef>
                <a:spcPts val="0"/>
              </a:spcBef>
              <a:buFont typeface="Wingdings" charset="2"/>
              <a:buChar char="ü"/>
            </a:pPr>
            <a:r>
              <a:rPr lang="en-US" sz="3600" dirty="0" smtClean="0"/>
              <a:t> The </a:t>
            </a:r>
            <a:r>
              <a:rPr lang="en-US" sz="3600" dirty="0"/>
              <a:t>speaker summarizes the concept in the reading.</a:t>
            </a:r>
          </a:p>
          <a:p>
            <a:pPr lvl="0">
              <a:spcBef>
                <a:spcPts val="0"/>
              </a:spcBef>
              <a:buFont typeface="Wingdings" charset="2"/>
              <a:buChar char="ü"/>
            </a:pPr>
            <a:r>
              <a:rPr lang="en-US" sz="3600" dirty="0" smtClean="0"/>
              <a:t> The </a:t>
            </a:r>
            <a:r>
              <a:rPr lang="en-US" sz="3600" dirty="0"/>
              <a:t>example in the lecture is related to the concept.</a:t>
            </a:r>
          </a:p>
          <a:p>
            <a:pPr lvl="0">
              <a:spcBef>
                <a:spcPts val="0"/>
              </a:spcBef>
              <a:buFont typeface="Wingdings" charset="2"/>
              <a:buChar char="ü"/>
            </a:pPr>
            <a:r>
              <a:rPr lang="en-US" sz="3600" dirty="0" smtClean="0"/>
              <a:t> The </a:t>
            </a:r>
            <a:r>
              <a:rPr lang="en-US" sz="3600" dirty="0"/>
              <a:t>speaker paraphrases the wording.</a:t>
            </a:r>
          </a:p>
          <a:p>
            <a:pPr lvl="0">
              <a:spcBef>
                <a:spcPts val="0"/>
              </a:spcBef>
              <a:buFont typeface="Wingdings" charset="2"/>
              <a:buChar char="ü"/>
            </a:pPr>
            <a:r>
              <a:rPr lang="en-US" sz="3600" dirty="0" smtClean="0"/>
              <a:t> The </a:t>
            </a:r>
            <a:r>
              <a:rPr lang="en-US" sz="3600" dirty="0"/>
              <a:t>information is accurate.</a:t>
            </a:r>
          </a:p>
          <a:p>
            <a:pPr lvl="0">
              <a:spcBef>
                <a:spcPts val="0"/>
              </a:spcBef>
              <a:buFont typeface="Wingdings" charset="2"/>
              <a:buChar char="ü"/>
            </a:pPr>
            <a:r>
              <a:rPr lang="en-US" sz="3600" dirty="0" smtClean="0"/>
              <a:t> The </a:t>
            </a:r>
            <a:r>
              <a:rPr lang="en-US" sz="3600" dirty="0"/>
              <a:t>speaker uses different vocabulary words.</a:t>
            </a:r>
          </a:p>
          <a:p>
            <a:pPr lvl="0">
              <a:spcBef>
                <a:spcPts val="0"/>
              </a:spcBef>
              <a:buFont typeface="Wingdings" charset="2"/>
              <a:buChar char="ü"/>
            </a:pPr>
            <a:r>
              <a:rPr lang="en-US" sz="3600" dirty="0" smtClean="0"/>
              <a:t> The </a:t>
            </a:r>
            <a:r>
              <a:rPr lang="en-US" sz="3600" dirty="0"/>
              <a:t>speaker makes few errors in grammar.</a:t>
            </a:r>
          </a:p>
          <a:p>
            <a:pPr lvl="0">
              <a:spcBef>
                <a:spcPts val="0"/>
              </a:spcBef>
              <a:buFont typeface="Wingdings" charset="2"/>
              <a:buChar char="ü"/>
            </a:pPr>
            <a:r>
              <a:rPr lang="en-US" sz="3600" dirty="0" smtClean="0"/>
              <a:t> The </a:t>
            </a:r>
            <a:r>
              <a:rPr lang="en-US" sz="3600" dirty="0"/>
              <a:t>pronunciation is understandable.</a:t>
            </a:r>
          </a:p>
          <a:p>
            <a:pPr lvl="0">
              <a:spcBef>
                <a:spcPts val="0"/>
              </a:spcBef>
              <a:buFont typeface="Wingdings" charset="2"/>
              <a:buChar char="ü"/>
            </a:pPr>
            <a:r>
              <a:rPr lang="en-US" sz="3600" dirty="0" smtClean="0"/>
              <a:t> The </a:t>
            </a:r>
            <a:r>
              <a:rPr lang="en-US" sz="3600" dirty="0"/>
              <a:t>talk does not include long pauses.</a:t>
            </a:r>
          </a:p>
          <a:p>
            <a:pPr lvl="0">
              <a:spcBef>
                <a:spcPts val="0"/>
              </a:spcBef>
              <a:buFont typeface="Wingdings" charset="2"/>
              <a:buChar char="ü"/>
            </a:pPr>
            <a:r>
              <a:rPr lang="en-US" sz="3600" dirty="0" smtClean="0"/>
              <a:t> The </a:t>
            </a:r>
            <a:r>
              <a:rPr lang="en-US" sz="3600" dirty="0"/>
              <a:t>ideas in the talk are easy to follow.</a:t>
            </a:r>
          </a:p>
          <a:p>
            <a:pPr>
              <a:spcBef>
                <a:spcPts val="0"/>
              </a:spcBef>
              <a:buFont typeface="Wingdings" charset="2"/>
              <a:buChar char="ü"/>
            </a:pPr>
            <a:r>
              <a:rPr lang="en-US" sz="3600" dirty="0" smtClean="0"/>
              <a:t> The </a:t>
            </a:r>
            <a:r>
              <a:rPr lang="en-US" sz="3600" dirty="0"/>
              <a:t>talk is complete within the time limit. </a:t>
            </a:r>
            <a:endParaRPr lang="en-US" sz="3600" dirty="0" smtClean="0"/>
          </a:p>
        </p:txBody>
      </p:sp>
    </p:spTree>
    <p:extLst>
      <p:ext uri="{BB962C8B-B14F-4D97-AF65-F5344CB8AC3E}">
        <p14:creationId xmlns:p14="http://schemas.microsoft.com/office/powerpoint/2010/main" val="137709069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Retrospect">
  <a:themeElements>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2221</TotalTime>
  <Words>500</Words>
  <Application>Microsoft Office PowerPoint</Application>
  <PresentationFormat>Widescreen</PresentationFormat>
  <Paragraphs>65</Paragraphs>
  <Slides>10</Slides>
  <Notes>5</Notes>
  <HiddenSlides>0</HiddenSlides>
  <MMClips>2</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10</vt:i4>
      </vt:variant>
    </vt:vector>
  </HeadingPairs>
  <TitlesOfParts>
    <vt:vector size="17" baseType="lpstr">
      <vt:lpstr>Arial</vt:lpstr>
      <vt:lpstr>Calibri</vt:lpstr>
      <vt:lpstr>Calibri Light</vt:lpstr>
      <vt:lpstr>Chalkduster</vt:lpstr>
      <vt:lpstr>Wingdings</vt:lpstr>
      <vt:lpstr>Office Theme</vt:lpstr>
      <vt:lpstr>Retrospect</vt:lpstr>
      <vt:lpstr>Review </vt:lpstr>
      <vt:lpstr>Question 4: Examples</vt:lpstr>
      <vt:lpstr>PowerPoint Presentation</vt:lpstr>
      <vt:lpstr> 1  Read for general information</vt:lpstr>
      <vt:lpstr>2  Take notes on the reading</vt:lpstr>
      <vt:lpstr>3  Relate the example in listening to the concept in reading</vt:lpstr>
      <vt:lpstr>Question</vt:lpstr>
      <vt:lpstr>Example Answer</vt:lpstr>
      <vt:lpstr>Checklist 4</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Review</dc:title>
  <dc:creator>Pamela Sharpe</dc:creator>
  <cp:lastModifiedBy>KGirardi</cp:lastModifiedBy>
  <cp:revision>101</cp:revision>
  <cp:lastPrinted>2018-04-17T14:08:19Z</cp:lastPrinted>
  <dcterms:created xsi:type="dcterms:W3CDTF">2017-10-11T17:59:39Z</dcterms:created>
  <dcterms:modified xsi:type="dcterms:W3CDTF">2019-09-06T03:20:32Z</dcterms:modified>
</cp:coreProperties>
</file>